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Mono Medium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ono Light"/>
      <p:regular r:id="rId29"/>
      <p:bold r:id="rId30"/>
      <p:italic r:id="rId31"/>
      <p:boldItalic r:id="rId32"/>
    </p:embeddedFont>
    <p:embeddedFont>
      <p:font typeface="Roboto Light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font" Target="fonts/RobotoMonoMedium-bold.fntdata"/><Relationship Id="rId21" Type="http://schemas.openxmlformats.org/officeDocument/2006/relationships/font" Target="fonts/RobotoMonoMedium-regular.fntdata"/><Relationship Id="rId24" Type="http://schemas.openxmlformats.org/officeDocument/2006/relationships/font" Target="fonts/RobotoMonoMedium-boldItalic.fntdata"/><Relationship Id="rId23" Type="http://schemas.openxmlformats.org/officeDocument/2006/relationships/font" Target="fonts/RobotoMon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Light-italic.fntdata"/><Relationship Id="rId30" Type="http://schemas.openxmlformats.org/officeDocument/2006/relationships/font" Target="fonts/RobotoMonoLight-bold.fntdata"/><Relationship Id="rId11" Type="http://schemas.openxmlformats.org/officeDocument/2006/relationships/slide" Target="slides/slide6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32" Type="http://schemas.openxmlformats.org/officeDocument/2006/relationships/font" Target="fonts/RobotoMono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7.xml"/><Relationship Id="rId34" Type="http://schemas.openxmlformats.org/officeDocument/2006/relationships/font" Target="fonts/RobotoLight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7ee55d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7ee55d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6b286eb7a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6b286eb7a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8492f046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8492f046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6e4b2fcc5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6e4b2fcc5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7f6463c0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7f6463c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7f6463c0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7f6463c0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6e4b2fc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6e4b2fc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8492f046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8492f046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620a183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620a183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480a63c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480a63c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86211a9a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86211a9a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86211a9a1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86211a9a1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a61197b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a61197b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e4b2fcc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6e4b2fcc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8492f04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8492f0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nottinghamshirehealthcare.nhs.uk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-project.org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www.r-project.org/" TargetMode="External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du-data-science-team.github.io/team-blog/posts/2021-08-06-nottshcverse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r-project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r-project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bplyr.tidyverse.org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nottinghamshirehealthcare.nhs.uk/" TargetMode="External"/><Relationship Id="rId10" Type="http://schemas.openxmlformats.org/officeDocument/2006/relationships/image" Target="../media/image8.jpg"/><Relationship Id="rId13" Type="http://schemas.openxmlformats.org/officeDocument/2006/relationships/hyperlink" Target="https://www.nottinghamshirehealthcare.nhs.uk/" TargetMode="External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du-data-science-team.github.io/team-blog/" TargetMode="External"/><Relationship Id="rId4" Type="http://schemas.openxmlformats.org/officeDocument/2006/relationships/image" Target="../media/image7.jpg"/><Relationship Id="rId9" Type="http://schemas.openxmlformats.org/officeDocument/2006/relationships/hyperlink" Target="https://cdu-data-science-team.github.io/team-blog/" TargetMode="External"/><Relationship Id="rId15" Type="http://schemas.openxmlformats.org/officeDocument/2006/relationships/hyperlink" Target="https://cdu-data-science-team.github.io/team-blog/" TargetMode="External"/><Relationship Id="rId14" Type="http://schemas.openxmlformats.org/officeDocument/2006/relationships/image" Target="../media/image3.png"/><Relationship Id="rId16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20.png"/><Relationship Id="rId7" Type="http://schemas.openxmlformats.org/officeDocument/2006/relationships/hyperlink" Target="https://cdu-data-science-team.github.io/team-blog/" TargetMode="External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www.r-project.org/" TargetMode="External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hs-r-community/LSOApop" TargetMode="External"/><Relationship Id="rId11" Type="http://schemas.openxmlformats.org/officeDocument/2006/relationships/image" Target="../media/image5.png"/><Relationship Id="rId10" Type="http://schemas.openxmlformats.org/officeDocument/2006/relationships/hyperlink" Target="https://www.r-project.org/" TargetMode="External"/><Relationship Id="rId13" Type="http://schemas.openxmlformats.org/officeDocument/2006/relationships/image" Target="../media/image19.png"/><Relationship Id="rId12" Type="http://schemas.openxmlformats.org/officeDocument/2006/relationships/hyperlink" Target="https://github.com/CDU-data-science-team/pxtextminin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CDU-data-science-team/nottshcTeams" TargetMode="External"/><Relationship Id="rId4" Type="http://schemas.openxmlformats.org/officeDocument/2006/relationships/hyperlink" Target="https://github.com/CDU-data-science-team/nottshcTeams" TargetMode="External"/><Relationship Id="rId9" Type="http://schemas.openxmlformats.org/officeDocument/2006/relationships/hyperlink" Target="https://github.com/CDU-data-science-team/outcomesdashboard" TargetMode="External"/><Relationship Id="rId15" Type="http://schemas.openxmlformats.org/officeDocument/2006/relationships/image" Target="../media/image10.png"/><Relationship Id="rId14" Type="http://schemas.openxmlformats.org/officeDocument/2006/relationships/hyperlink" Target="https://shiny.rstudio.com/" TargetMode="External"/><Relationship Id="rId17" Type="http://schemas.openxmlformats.org/officeDocument/2006/relationships/image" Target="../media/image9.png"/><Relationship Id="rId16" Type="http://schemas.openxmlformats.org/officeDocument/2006/relationships/hyperlink" Target="https://thinkr-open.github.io/golem/" TargetMode="External"/><Relationship Id="rId5" Type="http://schemas.openxmlformats.org/officeDocument/2006/relationships/hyperlink" Target="https://github.com/CDU-data-science-team/nottshcMethods" TargetMode="External"/><Relationship Id="rId19" Type="http://schemas.openxmlformats.org/officeDocument/2006/relationships/hyperlink" Target="https://www.r-project.org/" TargetMode="External"/><Relationship Id="rId6" Type="http://schemas.openxmlformats.org/officeDocument/2006/relationships/hyperlink" Target="https://github.com/CDU-data-science-team/nottshcMethods" TargetMode="External"/><Relationship Id="rId18" Type="http://schemas.openxmlformats.org/officeDocument/2006/relationships/image" Target="../media/image16.png"/><Relationship Id="rId7" Type="http://schemas.openxmlformats.org/officeDocument/2006/relationships/hyperlink" Target="https://github.com/CDU-data-science-team/honos" TargetMode="External"/><Relationship Id="rId8" Type="http://schemas.openxmlformats.org/officeDocument/2006/relationships/hyperlink" Target="https://github.com/CDU-data-science-team/honos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r-project.org/" TargetMode="External"/><Relationship Id="rId10" Type="http://schemas.openxmlformats.org/officeDocument/2006/relationships/hyperlink" Target="https://www.mysql.com/" TargetMode="External"/><Relationship Id="rId13" Type="http://schemas.openxmlformats.org/officeDocument/2006/relationships/hyperlink" Target="https://www.mysql.com/" TargetMode="External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b.rstudio.com/odbc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hyperlink" Target="https://www.r-project.org/" TargetMode="External"/><Relationship Id="rId5" Type="http://schemas.openxmlformats.org/officeDocument/2006/relationships/hyperlink" Target="https://db.rstudio.com/odbc/" TargetMode="External"/><Relationship Id="rId6" Type="http://schemas.openxmlformats.org/officeDocument/2006/relationships/hyperlink" Target="https://rstudio.github.io/reticulate/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www.mysql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r-project.org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www.r-project.org/" TargetMode="External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32200" y="1582863"/>
            <a:ext cx="7479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GB" sz="6500">
                <a:solidFill>
                  <a:srgbClr val="35B779"/>
                </a:solidFill>
                <a:latin typeface="Roboto Mono"/>
                <a:ea typeface="Roboto Mono"/>
                <a:cs typeface="Roboto Mono"/>
                <a:sym typeface="Roboto Mono"/>
              </a:rPr>
              <a:t>nottshc</a:t>
            </a:r>
            <a:r>
              <a:rPr lang="en-GB" sz="6500">
                <a:solidFill>
                  <a:srgbClr val="440154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en-GB" sz="65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65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62825" y="2800450"/>
            <a:ext cx="683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 of tools for querying, tidying, and analysing data in R</a:t>
            </a:r>
            <a:endParaRPr sz="17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" name="Google Shape;56;p1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07" y="377342"/>
            <a:ext cx="2594803" cy="35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/>
          <p:nvPr/>
        </p:nvSpPr>
        <p:spPr>
          <a:xfrm>
            <a:off x="318100" y="2509425"/>
            <a:ext cx="5554200" cy="791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calc_teams_open_to(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”2020-01-01”,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to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”2021-12-31”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primary_teams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c(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”tm1”, ”tm2”</a:t>
            </a:r>
            <a:r>
              <a:rPr lang="en-GB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secondary_team_status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”seen”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318100" y="398850"/>
            <a:ext cx="5554200" cy="567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calc_admission_length(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client_id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”123”,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max_gap_days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94" name="Google Shape;294;p22"/>
          <p:cNvCxnSpPr/>
          <p:nvPr/>
        </p:nvCxnSpPr>
        <p:spPr>
          <a:xfrm>
            <a:off x="4515829" y="1396799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988" y="2568211"/>
            <a:ext cx="219200" cy="1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988" y="440442"/>
            <a:ext cx="219200" cy="1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/>
          <p:nvPr/>
        </p:nvSpPr>
        <p:spPr>
          <a:xfrm>
            <a:off x="318113" y="1103300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get_external_spell(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18113" y="1542749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tidy_external_spell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299" name="Google Shape;299;p22"/>
          <p:cNvCxnSpPr>
            <a:stCxn id="297" idx="2"/>
            <a:endCxn id="298" idx="0"/>
          </p:cNvCxnSpPr>
          <p:nvPr/>
        </p:nvCxnSpPr>
        <p:spPr>
          <a:xfrm>
            <a:off x="1674563" y="1397000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22"/>
          <p:cNvSpPr/>
          <p:nvPr/>
        </p:nvSpPr>
        <p:spPr>
          <a:xfrm>
            <a:off x="3159388" y="1103308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get_internal_spell(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3159388" y="1542757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tidy_internal_spell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02" name="Google Shape;302;p22"/>
          <p:cNvCxnSpPr/>
          <p:nvPr/>
        </p:nvCxnSpPr>
        <p:spPr>
          <a:xfrm>
            <a:off x="4515842" y="3741755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2"/>
          <p:cNvSpPr/>
          <p:nvPr/>
        </p:nvSpPr>
        <p:spPr>
          <a:xfrm>
            <a:off x="318100" y="3448205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get_referrals(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318100" y="388765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tidy_referrals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05" name="Google Shape;305;p22"/>
          <p:cNvCxnSpPr>
            <a:stCxn id="303" idx="2"/>
            <a:endCxn id="304" idx="0"/>
          </p:cNvCxnSpPr>
          <p:nvPr/>
        </p:nvCxnSpPr>
        <p:spPr>
          <a:xfrm>
            <a:off x="1674550" y="3741905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22"/>
          <p:cNvSpPr/>
          <p:nvPr/>
        </p:nvSpPr>
        <p:spPr>
          <a:xfrm>
            <a:off x="3159375" y="344821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get_referrals(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07" name="Google Shape;307;p22"/>
          <p:cNvSpPr/>
          <p:nvPr/>
        </p:nvSpPr>
        <p:spPr>
          <a:xfrm>
            <a:off x="3159375" y="3887662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tidy_referrals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08" name="Google Shape;308;p22"/>
          <p:cNvCxnSpPr/>
          <p:nvPr/>
        </p:nvCxnSpPr>
        <p:spPr>
          <a:xfrm>
            <a:off x="4515842" y="4198955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22"/>
          <p:cNvSpPr/>
          <p:nvPr/>
        </p:nvSpPr>
        <p:spPr>
          <a:xfrm>
            <a:off x="318100" y="434485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filter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tm_code ==</a:t>
            </a: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primary_teams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10" name="Google Shape;310;p22"/>
          <p:cNvCxnSpPr>
            <a:endCxn id="309" idx="0"/>
          </p:cNvCxnSpPr>
          <p:nvPr/>
        </p:nvCxnSpPr>
        <p:spPr>
          <a:xfrm>
            <a:off x="1674550" y="4199054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22"/>
          <p:cNvSpPr/>
          <p:nvPr/>
        </p:nvSpPr>
        <p:spPr>
          <a:xfrm>
            <a:off x="3159375" y="4344862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filter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tm_code !=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primary_teams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pic>
        <p:nvPicPr>
          <p:cNvPr id="312" name="Google Shape;312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112833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157125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112833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157125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347148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39144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347148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39144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43716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4371600"/>
            <a:ext cx="123100" cy="1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2"/>
          <p:cNvSpPr txBox="1"/>
          <p:nvPr/>
        </p:nvSpPr>
        <p:spPr>
          <a:xfrm>
            <a:off x="6056325" y="303600"/>
            <a:ext cx="27828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the </a:t>
            </a:r>
            <a:endParaRPr sz="1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‘total admission length’ (internal and external) of a patient?</a:t>
            </a:r>
            <a:endParaRPr sz="1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6103950" y="2423700"/>
            <a:ext cx="27828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Which other teams are patients ‘open to’ while they are seen by one or more teams of interest?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4" name="Google Shape;324;p22"/>
          <p:cNvCxnSpPr>
            <a:stCxn id="298" idx="2"/>
            <a:endCxn id="301" idx="2"/>
          </p:cNvCxnSpPr>
          <p:nvPr/>
        </p:nvCxnSpPr>
        <p:spPr>
          <a:xfrm flipH="1" rot="-5400000">
            <a:off x="3094913" y="416099"/>
            <a:ext cx="600" cy="2841300"/>
          </a:xfrm>
          <a:prstGeom prst="curvedConnector3">
            <a:avLst>
              <a:gd fmla="val 5226689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5" name="Google Shape;325;p22"/>
          <p:cNvSpPr/>
          <p:nvPr/>
        </p:nvSpPr>
        <p:spPr>
          <a:xfrm>
            <a:off x="2831500" y="2037942"/>
            <a:ext cx="527400" cy="20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...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0" y="0"/>
            <a:ext cx="9144000" cy="2423700"/>
          </a:xfrm>
          <a:prstGeom prst="rect">
            <a:avLst/>
          </a:prstGeom>
          <a:solidFill>
            <a:srgbClr val="FFFFFF">
              <a:alpha val="787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22"/>
          <p:cNvCxnSpPr>
            <a:stCxn id="309" idx="2"/>
            <a:endCxn id="311" idx="2"/>
          </p:cNvCxnSpPr>
          <p:nvPr/>
        </p:nvCxnSpPr>
        <p:spPr>
          <a:xfrm flipH="1" rot="-5400000">
            <a:off x="3094900" y="3218204"/>
            <a:ext cx="600" cy="2841300"/>
          </a:xfrm>
          <a:prstGeom prst="curvedConnector3">
            <a:avLst>
              <a:gd fmla="val 60345146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8" name="Google Shape;328;p22"/>
          <p:cNvSpPr/>
          <p:nvPr/>
        </p:nvSpPr>
        <p:spPr>
          <a:xfrm>
            <a:off x="2831500" y="4866867"/>
            <a:ext cx="527400" cy="20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...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 txBox="1"/>
          <p:nvPr/>
        </p:nvSpPr>
        <p:spPr>
          <a:xfrm>
            <a:off x="0" y="4114850"/>
            <a:ext cx="9144000" cy="1028700"/>
          </a:xfrm>
          <a:prstGeom prst="rect">
            <a:avLst/>
          </a:prstGeom>
          <a:solidFill>
            <a:srgbClr val="440154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DISAGGREGATION of </a:t>
            </a:r>
            <a:r>
              <a:rPr lang="en-GB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vs ANALYSIS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0" y="3086111"/>
            <a:ext cx="9144000" cy="1028700"/>
          </a:xfrm>
          <a:prstGeom prst="rect">
            <a:avLst/>
          </a:prstGeom>
          <a:solidFill>
            <a:srgbClr val="3B528B">
              <a:alpha val="91620"/>
            </a:srgbClr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MODULAR APPROACH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0" y="2057412"/>
            <a:ext cx="9144000" cy="1028700"/>
          </a:xfrm>
          <a:prstGeom prst="rect">
            <a:avLst/>
          </a:prstGeom>
          <a:solidFill>
            <a:srgbClr val="219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CONSISTENT WORKFLOW ACROSS ANALYSTS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3"/>
          <p:cNvSpPr txBox="1"/>
          <p:nvPr/>
        </p:nvSpPr>
        <p:spPr>
          <a:xfrm>
            <a:off x="0" y="1028698"/>
            <a:ext cx="9144000" cy="1028700"/>
          </a:xfrm>
          <a:prstGeom prst="rect">
            <a:avLst/>
          </a:prstGeom>
          <a:solidFill>
            <a:srgbClr val="5DC8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EASY TO DISTRIBUTE ACROSS TEAM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23"/>
          <p:cNvSpPr txBox="1"/>
          <p:nvPr/>
        </p:nvSpPr>
        <p:spPr>
          <a:xfrm>
            <a:off x="0" y="-51"/>
            <a:ext cx="9144000" cy="1028700"/>
          </a:xfrm>
          <a:prstGeom prst="rect">
            <a:avLst/>
          </a:prstGeom>
          <a:solidFill>
            <a:srgbClr val="FDE7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440154"/>
                </a:solidFill>
                <a:latin typeface="Roboto"/>
                <a:ea typeface="Roboto"/>
                <a:cs typeface="Roboto"/>
                <a:sym typeface="Roboto"/>
              </a:rPr>
              <a:t>AUTOMATION OF RECURRING TASKS</a:t>
            </a:r>
            <a:endParaRPr sz="2800">
              <a:solidFill>
                <a:srgbClr val="4401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/>
          <p:nvPr/>
        </p:nvSpPr>
        <p:spPr>
          <a:xfrm>
            <a:off x="839550" y="1121425"/>
            <a:ext cx="7464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35B779"/>
                </a:solidFill>
                <a:latin typeface="Roboto Mono"/>
                <a:ea typeface="Roboto Mono"/>
                <a:cs typeface="Roboto Mono"/>
                <a:sym typeface="Roboto Mono"/>
              </a:rPr>
              <a:t>BLOG</a:t>
            </a:r>
            <a:r>
              <a:rPr lang="en-GB" sz="7000">
                <a:solidFill>
                  <a:srgbClr val="35B77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7000">
                <a:solidFill>
                  <a:srgbClr val="440154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endParaRPr sz="7000">
              <a:solidFill>
                <a:srgbClr val="44015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015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https://cdu-data-science-team.github.io/team-blog/posts/2021-08-06-nottshcverse/</a:t>
            </a:r>
            <a:endParaRPr sz="2100">
              <a:solidFill>
                <a:srgbClr val="44015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1162825" y="2800450"/>
            <a:ext cx="683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/>
          <p:nvPr/>
        </p:nvSpPr>
        <p:spPr>
          <a:xfrm>
            <a:off x="318100" y="147225"/>
            <a:ext cx="5554200" cy="791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calc_teams_open_to(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”2020-01-01”,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to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”2021-12-31”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primary_teams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c(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”tm1”, ”tm2”</a:t>
            </a:r>
            <a:r>
              <a:rPr lang="en-GB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secondary_team_status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”seen”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349" name="Google Shape;349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988" y="206011"/>
            <a:ext cx="219200" cy="16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5"/>
          <p:cNvCxnSpPr/>
          <p:nvPr/>
        </p:nvCxnSpPr>
        <p:spPr>
          <a:xfrm>
            <a:off x="4515842" y="1379555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25"/>
          <p:cNvSpPr/>
          <p:nvPr/>
        </p:nvSpPr>
        <p:spPr>
          <a:xfrm>
            <a:off x="318100" y="1086005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get_referrals(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52" name="Google Shape;352;p25"/>
          <p:cNvSpPr/>
          <p:nvPr/>
        </p:nvSpPr>
        <p:spPr>
          <a:xfrm>
            <a:off x="318100" y="152545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tidy_referrals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53" name="Google Shape;353;p25"/>
          <p:cNvCxnSpPr>
            <a:stCxn id="351" idx="2"/>
            <a:endCxn id="352" idx="0"/>
          </p:cNvCxnSpPr>
          <p:nvPr/>
        </p:nvCxnSpPr>
        <p:spPr>
          <a:xfrm>
            <a:off x="1674550" y="1379705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25"/>
          <p:cNvSpPr/>
          <p:nvPr/>
        </p:nvSpPr>
        <p:spPr>
          <a:xfrm>
            <a:off x="3159375" y="108601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get_referrals(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3159375" y="1525462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tidy_referrals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56" name="Google Shape;356;p25"/>
          <p:cNvCxnSpPr/>
          <p:nvPr/>
        </p:nvCxnSpPr>
        <p:spPr>
          <a:xfrm>
            <a:off x="4515842" y="1836755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25"/>
          <p:cNvSpPr/>
          <p:nvPr/>
        </p:nvSpPr>
        <p:spPr>
          <a:xfrm>
            <a:off x="318100" y="198265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filter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tm_code ==</a:t>
            </a: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primary_teams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58" name="Google Shape;358;p25"/>
          <p:cNvCxnSpPr>
            <a:endCxn id="357" idx="0"/>
          </p:cNvCxnSpPr>
          <p:nvPr/>
        </p:nvCxnSpPr>
        <p:spPr>
          <a:xfrm>
            <a:off x="1674550" y="1836854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25"/>
          <p:cNvSpPr/>
          <p:nvPr/>
        </p:nvSpPr>
        <p:spPr>
          <a:xfrm>
            <a:off x="3159375" y="1982662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filter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tm_code !=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primary_teams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20599" y="110928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20599" y="15522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872624" y="110928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872624" y="15522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5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20599" y="20094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5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872624" y="2009400"/>
            <a:ext cx="123100" cy="1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5"/>
          <p:cNvSpPr txBox="1"/>
          <p:nvPr/>
        </p:nvSpPr>
        <p:spPr>
          <a:xfrm>
            <a:off x="6103950" y="61500"/>
            <a:ext cx="27828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Which other teams are patients </a:t>
            </a:r>
            <a:r>
              <a:rPr i="1" lang="en-GB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‘under the care of’</a:t>
            </a:r>
            <a:r>
              <a:rPr lang="en-GB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while they are seen by one or more teams of interest?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100" y="2511225"/>
            <a:ext cx="7112950" cy="24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/>
          <p:nvPr/>
        </p:nvSpPr>
        <p:spPr>
          <a:xfrm>
            <a:off x="318100" y="2405975"/>
            <a:ext cx="8224800" cy="2676900"/>
          </a:xfrm>
          <a:prstGeom prst="rect">
            <a:avLst/>
          </a:prstGeom>
          <a:solidFill>
            <a:srgbClr val="FFFFFF">
              <a:alpha val="787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/>
          <p:nvPr/>
        </p:nvSpPr>
        <p:spPr>
          <a:xfrm>
            <a:off x="318100" y="147225"/>
            <a:ext cx="5554200" cy="791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calc_teams_open_to(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”2020-01-01”,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to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”2021-12-31”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primary_teams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c(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”tm1”, ”tm2”</a:t>
            </a:r>
            <a:r>
              <a:rPr lang="en-GB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secondary_team_status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”seen”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374" name="Google Shape;374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988" y="206011"/>
            <a:ext cx="219200" cy="16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26"/>
          <p:cNvCxnSpPr/>
          <p:nvPr/>
        </p:nvCxnSpPr>
        <p:spPr>
          <a:xfrm>
            <a:off x="4515842" y="1379555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26"/>
          <p:cNvSpPr/>
          <p:nvPr/>
        </p:nvSpPr>
        <p:spPr>
          <a:xfrm>
            <a:off x="318100" y="1086005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get_referrals(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318100" y="152545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tidy_referrals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78" name="Google Shape;378;p26"/>
          <p:cNvCxnSpPr>
            <a:stCxn id="376" idx="2"/>
            <a:endCxn id="377" idx="0"/>
          </p:cNvCxnSpPr>
          <p:nvPr/>
        </p:nvCxnSpPr>
        <p:spPr>
          <a:xfrm>
            <a:off x="1674550" y="1379705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26"/>
          <p:cNvSpPr/>
          <p:nvPr/>
        </p:nvSpPr>
        <p:spPr>
          <a:xfrm>
            <a:off x="3159375" y="108601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get_referrals(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3159375" y="1525462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tidy_referrals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81" name="Google Shape;381;p26"/>
          <p:cNvCxnSpPr/>
          <p:nvPr/>
        </p:nvCxnSpPr>
        <p:spPr>
          <a:xfrm>
            <a:off x="4515842" y="1836755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26"/>
          <p:cNvSpPr/>
          <p:nvPr/>
        </p:nvSpPr>
        <p:spPr>
          <a:xfrm>
            <a:off x="318100" y="198265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filter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tm_code ==</a:t>
            </a: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primary_teams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383" name="Google Shape;383;p26"/>
          <p:cNvCxnSpPr>
            <a:endCxn id="382" idx="0"/>
          </p:cNvCxnSpPr>
          <p:nvPr/>
        </p:nvCxnSpPr>
        <p:spPr>
          <a:xfrm>
            <a:off x="1674550" y="1836854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26"/>
          <p:cNvSpPr/>
          <p:nvPr/>
        </p:nvSpPr>
        <p:spPr>
          <a:xfrm>
            <a:off x="3159375" y="1982662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filter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tm_code !=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primary_teams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pic>
        <p:nvPicPr>
          <p:cNvPr id="385" name="Google Shape;385;p26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20599" y="110928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20599" y="15522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872624" y="110928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872624" y="15522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20599" y="20094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6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872624" y="2009400"/>
            <a:ext cx="123100" cy="1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6"/>
          <p:cNvSpPr txBox="1"/>
          <p:nvPr/>
        </p:nvSpPr>
        <p:spPr>
          <a:xfrm>
            <a:off x="6103950" y="61500"/>
            <a:ext cx="27828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Which other teams are patients ‘open to’ while they are seen by one or more teams of interest?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100" y="2511225"/>
            <a:ext cx="7112950" cy="24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/>
          <p:nvPr/>
        </p:nvSpPr>
        <p:spPr>
          <a:xfrm>
            <a:off x="318100" y="2511225"/>
            <a:ext cx="7314600" cy="2632200"/>
          </a:xfrm>
          <a:prstGeom prst="rect">
            <a:avLst/>
          </a:prstGeom>
          <a:solidFill>
            <a:srgbClr val="FFFFFF">
              <a:alpha val="787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12" y="593087"/>
            <a:ext cx="7822976" cy="39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5637" y="1057625"/>
            <a:ext cx="1077900" cy="10779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 b="6402" l="3201" r="3201" t="0"/>
          <a:stretch/>
        </p:blipFill>
        <p:spPr>
          <a:xfrm>
            <a:off x="7976623" y="4401802"/>
            <a:ext cx="435900" cy="4359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148" y="4469900"/>
            <a:ext cx="435900" cy="4284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4"/>
          <p:cNvSpPr txBox="1"/>
          <p:nvPr/>
        </p:nvSpPr>
        <p:spPr>
          <a:xfrm>
            <a:off x="5261963" y="1002725"/>
            <a:ext cx="26175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Chris Beeley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Senior Data Scientist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</a:rPr>
              <a:t>🧙‍♂️</a:t>
            </a:r>
            <a:endParaRPr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Background: Clinical Psychology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Owns two cats named Pavlov and Freud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Shiny, Server Hosting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179625" y="4374825"/>
            <a:ext cx="20364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Andreas Soteriades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Data Scientist 🔮</a:t>
            </a:r>
            <a:endParaRPr sz="12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306973" y="4310475"/>
            <a:ext cx="2293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Milan Wiedemann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Data </a:t>
            </a:r>
            <a:r>
              <a:rPr lang="en-GB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Scientist</a:t>
            </a:r>
            <a:r>
              <a:rPr lang="en-GB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🐛</a:t>
            </a:r>
            <a:endParaRPr sz="12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7" name="Google Shape;67;p1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5633" y="2684055"/>
            <a:ext cx="1077900" cy="1077900"/>
          </a:xfrm>
          <a:prstGeom prst="ellipse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3539" l="0" r="7774" t="0"/>
          <a:stretch/>
        </p:blipFill>
        <p:spPr>
          <a:xfrm>
            <a:off x="413200" y="1057625"/>
            <a:ext cx="1077900" cy="10779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" name="Google Shape;69;p14"/>
          <p:cNvSpPr txBox="1"/>
          <p:nvPr/>
        </p:nvSpPr>
        <p:spPr>
          <a:xfrm>
            <a:off x="1635150" y="1040225"/>
            <a:ext cx="24129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Lori Edwards Suárez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Clinical Analyst </a:t>
            </a: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💃</a:t>
            </a:r>
            <a:endParaRPr sz="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Background: NHS Expert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Fastest Mario Kart Driver in the Team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RiO Expert, Data Analysis</a:t>
            </a:r>
            <a:endParaRPr i="1"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259463" y="2723800"/>
            <a:ext cx="22368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Zoë Turner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Data Scientist</a:t>
            </a:r>
            <a:r>
              <a:rPr lang="en-GB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👩‍🌾</a:t>
            </a:r>
            <a:endParaRPr sz="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Background: Philosophy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Knows too much about data  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SQL and data engineering</a:t>
            </a:r>
            <a:endParaRPr i="1"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1" name="Google Shape;71;p1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1950" y="215937"/>
            <a:ext cx="1937615" cy="4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18262" y="254001"/>
            <a:ext cx="2594803" cy="35982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1577998" y="2701363"/>
            <a:ext cx="33747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highlight>
                  <a:schemeClr val="lt1"/>
                </a:highlight>
              </a:rPr>
              <a:t>Oluwasegun Michael Apejoye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Data Science Intern </a:t>
            </a:r>
            <a:r>
              <a:rPr lang="en-GB">
                <a:solidFill>
                  <a:schemeClr val="dk1"/>
                </a:solidFill>
              </a:rPr>
              <a:t>🥶</a:t>
            </a:r>
            <a:endParaRPr sz="12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Background</a:t>
            </a:r>
            <a:r>
              <a:rPr lang="en-GB" sz="1000">
                <a:solidFill>
                  <a:srgbClr val="66666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-GB" sz="1000">
                <a:solidFill>
                  <a:srgbClr val="66666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Energy and environmental management</a:t>
            </a:r>
            <a:endParaRPr sz="1000">
              <a:solidFill>
                <a:srgbClr val="666666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Enjoys working with health data 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Forecasting, text mining, AI</a:t>
            </a:r>
            <a:endParaRPr i="1"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4" name="Google Shape;74;p14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3188" y="2668900"/>
            <a:ext cx="1077900" cy="1077900"/>
          </a:xfrm>
          <a:prstGeom prst="ellipse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4"/>
          <p:cNvSpPr/>
          <p:nvPr/>
        </p:nvSpPr>
        <p:spPr>
          <a:xfrm>
            <a:off x="-76200" y="4152900"/>
            <a:ext cx="9325200" cy="1000200"/>
          </a:xfrm>
          <a:prstGeom prst="rect">
            <a:avLst/>
          </a:prstGeom>
          <a:solidFill>
            <a:srgbClr val="FFFFFF">
              <a:alpha val="45810"/>
            </a:srgbClr>
          </a:solidFill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PAST MEMBERS</a:t>
            </a:r>
            <a:endParaRPr i="1" sz="12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32200" y="1940688"/>
            <a:ext cx="7479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35B779"/>
                </a:solidFill>
                <a:latin typeface="Roboto Mono"/>
                <a:ea typeface="Roboto Mono"/>
                <a:cs typeface="Roboto Mono"/>
                <a:sym typeface="Roboto Mono"/>
              </a:rPr>
              <a:t>THE </a:t>
            </a:r>
            <a:r>
              <a:rPr lang="en-GB" sz="7000">
                <a:solidFill>
                  <a:srgbClr val="440154"/>
                </a:solidFill>
                <a:latin typeface="Roboto Mono"/>
                <a:ea typeface="Roboto Mono"/>
                <a:cs typeface="Roboto Mono"/>
                <a:sym typeface="Roboto Mono"/>
              </a:rPr>
              <a:t>CHALLENGE</a:t>
            </a:r>
            <a:endParaRPr sz="70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162825" y="2800450"/>
            <a:ext cx="683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2326738" y="3174917"/>
            <a:ext cx="3111900" cy="4551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326738" y="1672350"/>
            <a:ext cx="3111900" cy="4551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326738" y="3942072"/>
            <a:ext cx="3111900" cy="4551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2326738" y="2428700"/>
            <a:ext cx="3111900" cy="4551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2326738" y="916000"/>
            <a:ext cx="3111900" cy="4551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489606" y="1069400"/>
            <a:ext cx="166715" cy="169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2656313" y="969700"/>
            <a:ext cx="27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 Light"/>
                <a:ea typeface="Roboto Light"/>
                <a:cs typeface="Roboto Light"/>
                <a:sym typeface="Roboto Light"/>
              </a:rPr>
              <a:t>RiO</a:t>
            </a: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 (Mental Health </a:t>
            </a:r>
            <a:r>
              <a:rPr lang="en-GB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Services</a:t>
            </a: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489606" y="1819521"/>
            <a:ext cx="166715" cy="1698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701910" y="1719808"/>
            <a:ext cx="273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 Light"/>
                <a:ea typeface="Roboto Light"/>
                <a:cs typeface="Roboto Light"/>
                <a:sym typeface="Roboto Light"/>
              </a:rPr>
              <a:t>SystmOne</a:t>
            </a: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 (Physical Health Services)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489606" y="2570225"/>
            <a:ext cx="166715" cy="169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656313" y="2470525"/>
            <a:ext cx="27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 Light"/>
                <a:ea typeface="Roboto Light"/>
                <a:cs typeface="Roboto Light"/>
                <a:sym typeface="Roboto Light"/>
              </a:rPr>
              <a:t>iaptus</a:t>
            </a: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 (Mental Health Services)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489606" y="3314407"/>
            <a:ext cx="166715" cy="1698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656313" y="3214700"/>
            <a:ext cx="27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 Light"/>
                <a:ea typeface="Roboto Light"/>
                <a:cs typeface="Roboto Light"/>
                <a:sym typeface="Roboto Light"/>
              </a:rPr>
              <a:t>Ulysses</a:t>
            </a:r>
            <a:r>
              <a:rPr lang="en-GB" sz="1200">
                <a:latin typeface="Roboto Light"/>
                <a:ea typeface="Roboto Light"/>
                <a:cs typeface="Roboto Light"/>
                <a:sym typeface="Roboto Light"/>
              </a:rPr>
              <a:t> (Incidents)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489606" y="4088285"/>
            <a:ext cx="166715" cy="16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2656313" y="3988575"/>
            <a:ext cx="27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 Light"/>
                <a:ea typeface="Roboto Light"/>
                <a:cs typeface="Roboto Light"/>
                <a:sym typeface="Roboto Light"/>
              </a:rPr>
              <a:t>SUCE (Patient Experiences)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5507863" y="9228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5507863" y="10823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507863" y="12418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5665025" y="9228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5665025" y="10823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665025" y="12418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5822188" y="9228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5822188" y="10823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822188" y="12418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5507863" y="16848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5507863" y="18443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5507863" y="20038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5665025" y="16848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5665025" y="18443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5665025" y="20038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5822188" y="16848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5822188" y="18443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5822188" y="20038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507863" y="244206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5507863" y="2601591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5507863" y="2761119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5665025" y="244206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5665025" y="2601591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5665025" y="2761119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822188" y="244206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822188" y="2601591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5822188" y="2761119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5507863" y="318501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5507863" y="3344541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5507863" y="3504069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5665025" y="318501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5665025" y="3344541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5665025" y="3504069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5822188" y="318501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5822188" y="3344541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5822188" y="3504069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5507863" y="39422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5507863" y="41017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5507863" y="42612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5665025" y="39422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5665025" y="41017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5665025" y="42612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5822188" y="39422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5822188" y="41017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5822188" y="42612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5984113" y="9228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5984113" y="10823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5984113" y="12418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5984113" y="16848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5984113" y="18443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5984113" y="20038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5984113" y="244206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5984113" y="2601591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5984113" y="2761119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5984113" y="318501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5984113" y="3344541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5984113" y="3504069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5984113" y="3942225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5984113" y="4101753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5984113" y="4261282"/>
            <a:ext cx="133800" cy="1359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161" name="Google Shape;161;p16"/>
          <p:cNvCxnSpPr>
            <a:stCxn id="146" idx="3"/>
            <a:endCxn id="152" idx="3"/>
          </p:cNvCxnSpPr>
          <p:nvPr/>
        </p:nvCxnSpPr>
        <p:spPr>
          <a:xfrm>
            <a:off x="6117913" y="990775"/>
            <a:ext cx="600" cy="1519200"/>
          </a:xfrm>
          <a:prstGeom prst="curvedConnector3">
            <a:avLst>
              <a:gd fmla="val 10703125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6"/>
          <p:cNvCxnSpPr>
            <a:stCxn id="152" idx="3"/>
            <a:endCxn id="158" idx="3"/>
          </p:cNvCxnSpPr>
          <p:nvPr/>
        </p:nvCxnSpPr>
        <p:spPr>
          <a:xfrm>
            <a:off x="6117913" y="2510013"/>
            <a:ext cx="600" cy="1500300"/>
          </a:xfrm>
          <a:prstGeom prst="curvedConnector3">
            <a:avLst>
              <a:gd fmla="val 11179375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6"/>
          <p:cNvCxnSpPr>
            <a:stCxn id="146" idx="0"/>
            <a:endCxn id="104" idx="0"/>
          </p:cNvCxnSpPr>
          <p:nvPr/>
        </p:nvCxnSpPr>
        <p:spPr>
          <a:xfrm rot="5400000">
            <a:off x="5891113" y="763525"/>
            <a:ext cx="600" cy="3192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rgbClr val="21908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6"/>
          <p:cNvCxnSpPr>
            <a:stCxn id="104" idx="0"/>
            <a:endCxn id="101" idx="0"/>
          </p:cNvCxnSpPr>
          <p:nvPr/>
        </p:nvCxnSpPr>
        <p:spPr>
          <a:xfrm rot="5400000">
            <a:off x="5653025" y="844525"/>
            <a:ext cx="600" cy="157200"/>
          </a:xfrm>
          <a:prstGeom prst="curvedConnector3">
            <a:avLst>
              <a:gd fmla="val -32408333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6"/>
          <p:cNvCxnSpPr>
            <a:stCxn id="152" idx="0"/>
            <a:endCxn id="125" idx="0"/>
          </p:cNvCxnSpPr>
          <p:nvPr/>
        </p:nvCxnSpPr>
        <p:spPr>
          <a:xfrm rot="5400000">
            <a:off x="5969713" y="2361363"/>
            <a:ext cx="600" cy="162000"/>
          </a:xfrm>
          <a:prstGeom prst="curvedConnector3">
            <a:avLst>
              <a:gd fmla="val -33202083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6"/>
          <p:cNvCxnSpPr>
            <a:stCxn id="125" idx="0"/>
            <a:endCxn id="122" idx="0"/>
          </p:cNvCxnSpPr>
          <p:nvPr/>
        </p:nvCxnSpPr>
        <p:spPr>
          <a:xfrm rot="5400000">
            <a:off x="5810188" y="2363763"/>
            <a:ext cx="600" cy="157200"/>
          </a:xfrm>
          <a:prstGeom prst="curvedConnector3">
            <a:avLst>
              <a:gd fmla="val -33202083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6"/>
          <p:cNvCxnSpPr>
            <a:stCxn id="122" idx="0"/>
            <a:endCxn id="119" idx="0"/>
          </p:cNvCxnSpPr>
          <p:nvPr/>
        </p:nvCxnSpPr>
        <p:spPr>
          <a:xfrm rot="5400000">
            <a:off x="5653025" y="2363763"/>
            <a:ext cx="600" cy="157200"/>
          </a:xfrm>
          <a:prstGeom prst="curvedConnector3">
            <a:avLst>
              <a:gd fmla="val -33202083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6"/>
          <p:cNvCxnSpPr>
            <a:stCxn id="146" idx="3"/>
            <a:endCxn id="158" idx="3"/>
          </p:cNvCxnSpPr>
          <p:nvPr/>
        </p:nvCxnSpPr>
        <p:spPr>
          <a:xfrm>
            <a:off x="6117913" y="990775"/>
            <a:ext cx="600" cy="3019500"/>
          </a:xfrm>
          <a:prstGeom prst="curvedConnector3">
            <a:avLst>
              <a:gd fmla="val 21815625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/>
        </p:nvSpPr>
        <p:spPr>
          <a:xfrm>
            <a:off x="0" y="0"/>
            <a:ext cx="9144000" cy="1028700"/>
          </a:xfrm>
          <a:prstGeom prst="rect">
            <a:avLst/>
          </a:prstGeom>
          <a:solidFill>
            <a:srgbClr val="440154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GET DATA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0" y="1028736"/>
            <a:ext cx="9144000" cy="1028700"/>
          </a:xfrm>
          <a:prstGeom prst="rect">
            <a:avLst/>
          </a:prstGeom>
          <a:solidFill>
            <a:srgbClr val="3B528B">
              <a:alpha val="91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TIDY DATA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0" y="2057412"/>
            <a:ext cx="9144000" cy="1028700"/>
          </a:xfrm>
          <a:prstGeom prst="rect">
            <a:avLst/>
          </a:prstGeom>
          <a:solidFill>
            <a:srgbClr val="219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ANALYSE / VIZ</a:t>
            </a: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DATA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0" y="3086148"/>
            <a:ext cx="9144000" cy="1028700"/>
          </a:xfrm>
          <a:prstGeom prst="rect">
            <a:avLst/>
          </a:prstGeom>
          <a:solidFill>
            <a:srgbClr val="5DC8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DOCUMENT CODE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0" y="4114824"/>
            <a:ext cx="9144000" cy="1028700"/>
          </a:xfrm>
          <a:prstGeom prst="rect">
            <a:avLst/>
          </a:prstGeom>
          <a:solidFill>
            <a:srgbClr val="FDE7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440154"/>
                </a:solidFill>
                <a:latin typeface="Roboto"/>
                <a:ea typeface="Roboto"/>
                <a:cs typeface="Roboto"/>
                <a:sym typeface="Roboto"/>
              </a:rPr>
              <a:t>TEST CODE</a:t>
            </a:r>
            <a:endParaRPr sz="2800">
              <a:solidFill>
                <a:srgbClr val="4401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/>
        </p:nvSpPr>
        <p:spPr>
          <a:xfrm>
            <a:off x="-9750" y="0"/>
            <a:ext cx="91635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chemeClr val="lt1"/>
              </a:solidFill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4012750" y="1589013"/>
            <a:ext cx="433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GB" sz="6600">
                <a:solidFill>
                  <a:srgbClr val="FDE72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GB" sz="6600">
                <a:solidFill>
                  <a:srgbClr val="35B779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-GB" sz="6600">
                <a:solidFill>
                  <a:srgbClr val="31688E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6600">
                <a:solidFill>
                  <a:srgbClr val="440154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-GB" sz="66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66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4" name="Google Shape;184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175" y="2479575"/>
            <a:ext cx="887624" cy="8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975" y="1224630"/>
            <a:ext cx="1828775" cy="141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>
            <a:off x="224725" y="2328438"/>
            <a:ext cx="2733600" cy="16215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238125" y="1742938"/>
            <a:ext cx="2733600" cy="468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 Medium"/>
                <a:ea typeface="Roboto Mono Medium"/>
                <a:cs typeface="Roboto Mono Medium"/>
                <a:sym typeface="Roboto Mono Medium"/>
              </a:rPr>
              <a:t>{</a:t>
            </a:r>
            <a:r>
              <a:rPr lang="en-GB" sz="1600">
                <a:latin typeface="Roboto Mono Medium"/>
                <a:ea typeface="Roboto Mono Medium"/>
                <a:cs typeface="Roboto Mono Medium"/>
                <a:sym typeface="Roboto Mono Medium"/>
              </a:rPr>
              <a:t>nottshc</a:t>
            </a:r>
            <a:r>
              <a:rPr lang="en-GB" sz="1600">
                <a:latin typeface="Roboto Mono Medium"/>
                <a:ea typeface="Roboto Mono Medium"/>
                <a:cs typeface="Roboto Mono Medium"/>
                <a:sym typeface="Roboto Mono Medium"/>
              </a:rPr>
              <a:t>Data}</a:t>
            </a:r>
            <a:endParaRPr sz="16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3368525" y="3778753"/>
            <a:ext cx="2563500" cy="375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{nottshcTeams</a:t>
            </a:r>
            <a:r>
              <a:rPr b="1" lang="en-GB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}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6342225" y="1110025"/>
            <a:ext cx="2563500" cy="375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{nottshcMethods</a:t>
            </a:r>
            <a:r>
              <a:rPr b="1" lang="en-GB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}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3368525" y="4271751"/>
            <a:ext cx="2563500" cy="6573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Helper funs to link clinical teams across different databases</a:t>
            </a:r>
            <a:endParaRPr sz="8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3368526" y="1110025"/>
            <a:ext cx="2563500" cy="375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{</a:t>
            </a:r>
            <a:r>
              <a:rPr b="1" lang="en-GB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8"/>
              </a:rPr>
              <a:t>honos}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3368525" y="1586850"/>
            <a:ext cx="2563500" cy="6573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Package for visualising and analysing the HoNOS (Health of the Nation Outcome Scales)</a:t>
            </a:r>
            <a:endParaRPr sz="8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6342225" y="1588600"/>
            <a:ext cx="2563500" cy="6573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Helper funs for data manipulations, calculations, and visualisations</a:t>
            </a:r>
            <a:endParaRPr sz="8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6342225" y="3755600"/>
            <a:ext cx="2563500" cy="375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9"/>
              </a:rPr>
              <a:t>{outcomesdashboard}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6342225" y="4244025"/>
            <a:ext cx="2563500" cy="6573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Interactive dashboard presenting results to a selected group of clinicians, managers, or the public.</a:t>
            </a:r>
            <a:endParaRPr sz="8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00" name="Google Shape;200;p1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95026" y="1152928"/>
            <a:ext cx="247261" cy="1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95942" y="3821223"/>
            <a:ext cx="247261" cy="1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1305" y="1166314"/>
            <a:ext cx="247261" cy="1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/>
          <p:nvPr/>
        </p:nvSpPr>
        <p:spPr>
          <a:xfrm>
            <a:off x="6342225" y="2441988"/>
            <a:ext cx="2563500" cy="375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2"/>
              </a:rPr>
              <a:t>{pxtextmining}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6342225" y="2920325"/>
            <a:ext cx="2563500" cy="6573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Package for text classification of NHS patient experiences</a:t>
            </a:r>
            <a:endParaRPr sz="8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93609" y="2498040"/>
            <a:ext cx="247265" cy="21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595019" y="3782130"/>
            <a:ext cx="179466" cy="18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84302" y="3921379"/>
            <a:ext cx="179469" cy="1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387594" y="2558050"/>
            <a:ext cx="166715" cy="1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>
            <a:hlinkClick r:id="rId19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58527" y="1798400"/>
            <a:ext cx="243274" cy="178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/>
          <p:nvPr/>
        </p:nvSpPr>
        <p:spPr>
          <a:xfrm>
            <a:off x="3368526" y="2441999"/>
            <a:ext cx="2563500" cy="375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20"/>
              </a:rPr>
              <a:t>{LSOApop}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3368525" y="2918825"/>
            <a:ext cx="2563500" cy="657300"/>
          </a:xfrm>
          <a:prstGeom prst="roundRect">
            <a:avLst>
              <a:gd fmla="val 90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Package with Lower layer Super Output Area (LSOA) population estimates and Indices of Multiple Deprivation (IMD) for England</a:t>
            </a:r>
            <a:endParaRPr sz="8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1305" y="2498288"/>
            <a:ext cx="247261" cy="1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387594" y="3097237"/>
            <a:ext cx="166715" cy="1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387594" y="2827650"/>
            <a:ext cx="166715" cy="16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/>
        </p:nvSpPr>
        <p:spPr>
          <a:xfrm>
            <a:off x="554300" y="2458350"/>
            <a:ext cx="240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Roboto Light"/>
                <a:ea typeface="Roboto Light"/>
                <a:cs typeface="Roboto Light"/>
                <a:sym typeface="Roboto Light"/>
              </a:rPr>
              <a:t>RiO</a:t>
            </a:r>
            <a:r>
              <a:rPr lang="en-GB" sz="1000">
                <a:latin typeface="Roboto Light"/>
                <a:ea typeface="Roboto Light"/>
                <a:cs typeface="Roboto Light"/>
                <a:sym typeface="Roboto Light"/>
              </a:rPr>
              <a:t> (Mental Health Services)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554300" y="2997500"/>
            <a:ext cx="240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Roboto Light"/>
                <a:ea typeface="Roboto Light"/>
                <a:cs typeface="Roboto Light"/>
                <a:sym typeface="Roboto Light"/>
              </a:rPr>
              <a:t>SystmOne</a:t>
            </a:r>
            <a:r>
              <a:rPr lang="en-GB" sz="1000">
                <a:latin typeface="Roboto Light"/>
                <a:ea typeface="Roboto Light"/>
                <a:cs typeface="Roboto Light"/>
                <a:sym typeface="Roboto Light"/>
              </a:rPr>
              <a:t> (Physical Health Services)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554300" y="2727925"/>
            <a:ext cx="240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Roboto Light"/>
                <a:ea typeface="Roboto Light"/>
                <a:cs typeface="Roboto Light"/>
                <a:sym typeface="Roboto Light"/>
              </a:rPr>
              <a:t>iaptus</a:t>
            </a:r>
            <a:r>
              <a:rPr lang="en-GB" sz="1000">
                <a:latin typeface="Roboto Light"/>
                <a:ea typeface="Roboto Light"/>
                <a:cs typeface="Roboto Light"/>
                <a:sym typeface="Roboto Light"/>
              </a:rPr>
              <a:t> (Mental Health Services)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387594" y="3366812"/>
            <a:ext cx="166715" cy="1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387594" y="3636412"/>
            <a:ext cx="166715" cy="16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554300" y="3267075"/>
            <a:ext cx="15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Roboto Light"/>
                <a:ea typeface="Roboto Light"/>
                <a:cs typeface="Roboto Light"/>
                <a:sym typeface="Roboto Light"/>
              </a:rPr>
              <a:t>Ulysses</a:t>
            </a:r>
            <a:r>
              <a:rPr lang="en-GB" sz="1000"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-GB" sz="1000">
                <a:latin typeface="Roboto Light"/>
                <a:ea typeface="Roboto Light"/>
                <a:cs typeface="Roboto Light"/>
                <a:sym typeface="Roboto Light"/>
              </a:rPr>
              <a:t>Incidents</a:t>
            </a:r>
            <a:r>
              <a:rPr lang="en-GB" sz="100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554300" y="3536675"/>
            <a:ext cx="234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Roboto Light"/>
                <a:ea typeface="Roboto Light"/>
                <a:cs typeface="Roboto Light"/>
                <a:sym typeface="Roboto Light"/>
              </a:rPr>
              <a:t>SUCE </a:t>
            </a:r>
            <a:r>
              <a:rPr lang="en-GB" sz="1000">
                <a:latin typeface="Roboto Light"/>
                <a:ea typeface="Roboto Light"/>
                <a:cs typeface="Roboto Light"/>
                <a:sym typeface="Roboto Light"/>
              </a:rPr>
              <a:t>(Patient Experiences)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2" name="Google Shape;222;p19"/>
          <p:cNvCxnSpPr/>
          <p:nvPr/>
        </p:nvCxnSpPr>
        <p:spPr>
          <a:xfrm>
            <a:off x="276075" y="666750"/>
            <a:ext cx="86490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3" name="Google Shape;223;p19"/>
          <p:cNvSpPr txBox="1"/>
          <p:nvPr/>
        </p:nvSpPr>
        <p:spPr>
          <a:xfrm>
            <a:off x="512900" y="318125"/>
            <a:ext cx="11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Get data</a:t>
            </a:r>
            <a:endParaRPr sz="12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1865325" y="318125"/>
            <a:ext cx="11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Tidy</a:t>
            </a:r>
            <a:r>
              <a:rPr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 data</a:t>
            </a:r>
            <a:endParaRPr sz="12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3533025" y="318125"/>
            <a:ext cx="11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Analyse</a:t>
            </a:r>
            <a:r>
              <a:rPr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 data</a:t>
            </a:r>
            <a:endParaRPr sz="12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5361825" y="297450"/>
            <a:ext cx="11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Visualise</a:t>
            </a:r>
            <a:r>
              <a:rPr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 data</a:t>
            </a:r>
            <a:endParaRPr sz="12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6953250" y="318125"/>
            <a:ext cx="161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Communicate</a:t>
            </a:r>
            <a:r>
              <a:rPr lang="en-GB" sz="1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 data</a:t>
            </a:r>
            <a:endParaRPr sz="12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6162588" y="809400"/>
            <a:ext cx="2981400" cy="4334100"/>
          </a:xfrm>
          <a:prstGeom prst="rect">
            <a:avLst/>
          </a:prstGeom>
          <a:solidFill>
            <a:srgbClr val="FFFFFF">
              <a:alpha val="787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3159525" y="809400"/>
            <a:ext cx="2981400" cy="4334100"/>
          </a:xfrm>
          <a:prstGeom prst="rect">
            <a:avLst/>
          </a:prstGeom>
          <a:solidFill>
            <a:srgbClr val="FFFFFF">
              <a:alpha val="787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/>
          <p:nvPr/>
        </p:nvSpPr>
        <p:spPr>
          <a:xfrm>
            <a:off x="687606" y="2471000"/>
            <a:ext cx="3506100" cy="446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 Mono"/>
                <a:ea typeface="Roboto Mono"/>
                <a:cs typeface="Roboto Mono"/>
                <a:sym typeface="Roboto Mono"/>
              </a:rPr>
              <a:t>get_data()</a:t>
            </a:r>
            <a:r>
              <a:rPr lang="en-GB" sz="1300"/>
              <a:t> </a:t>
            </a:r>
            <a:r>
              <a:rPr lang="en-GB" sz="1300">
                <a:solidFill>
                  <a:srgbClr val="666666"/>
                </a:solidFill>
              </a:rPr>
              <a:t>functions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687606" y="3139375"/>
            <a:ext cx="3506100" cy="446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 Mono"/>
                <a:ea typeface="Roboto Mono"/>
                <a:cs typeface="Roboto Mono"/>
                <a:sym typeface="Roboto Mono"/>
              </a:rPr>
              <a:t>tidy_data()</a:t>
            </a:r>
            <a:r>
              <a:rPr lang="en-GB" sz="1300"/>
              <a:t> </a:t>
            </a:r>
            <a:r>
              <a:rPr lang="en-GB" sz="1300">
                <a:solidFill>
                  <a:srgbClr val="666666"/>
                </a:solidFill>
              </a:rPr>
              <a:t>functions</a:t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id="236" name="Google Shape;236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25" y="262900"/>
            <a:ext cx="8093976" cy="17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/>
          <p:nvPr/>
        </p:nvSpPr>
        <p:spPr>
          <a:xfrm>
            <a:off x="0" y="484526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Reference</a:t>
            </a:r>
            <a:r>
              <a:rPr lang="en-GB" sz="800"/>
              <a:t>: 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https://db.rstudio.com/odbc/</a:t>
            </a:r>
            <a:endParaRPr sz="800"/>
          </a:p>
        </p:txBody>
      </p:sp>
      <p:sp>
        <p:nvSpPr>
          <p:cNvPr id="238" name="Google Shape;238;p20"/>
          <p:cNvSpPr/>
          <p:nvPr/>
        </p:nvSpPr>
        <p:spPr>
          <a:xfrm>
            <a:off x="4482524" y="4141675"/>
            <a:ext cx="3938700" cy="446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 Mono"/>
                <a:ea typeface="Roboto Mono"/>
                <a:cs typeface="Roboto Mono"/>
                <a:sym typeface="Roboto Mono"/>
              </a:rPr>
              <a:t>calc_xx_analysis()</a:t>
            </a:r>
            <a:r>
              <a:rPr lang="en-GB" sz="1300"/>
              <a:t> </a:t>
            </a:r>
            <a:r>
              <a:rPr lang="en-GB" sz="1300">
                <a:solidFill>
                  <a:srgbClr val="666666"/>
                </a:solidFill>
              </a:rPr>
              <a:t>functions</a:t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descr="R vs. Python: What's the best language for Data Science? | RStudio Blog" id="239" name="Google Shape;239;p2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2954" y="4181550"/>
            <a:ext cx="243290" cy="16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0"/>
          <p:cNvCxnSpPr>
            <a:stCxn id="234" idx="2"/>
            <a:endCxn id="235" idx="0"/>
          </p:cNvCxnSpPr>
          <p:nvPr/>
        </p:nvCxnSpPr>
        <p:spPr>
          <a:xfrm>
            <a:off x="2440656" y="2917400"/>
            <a:ext cx="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20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4244" y="4150723"/>
            <a:ext cx="176499" cy="2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6265" y="3147437"/>
            <a:ext cx="176499" cy="2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95140" y="3187298"/>
            <a:ext cx="219200" cy="1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6265" y="2480206"/>
            <a:ext cx="176499" cy="2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>
            <a:hlinkClick r:id="rId14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95140" y="2520067"/>
            <a:ext cx="219200" cy="16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0"/>
          <p:cNvCxnSpPr>
            <a:stCxn id="235" idx="2"/>
            <a:endCxn id="238" idx="1"/>
          </p:cNvCxnSpPr>
          <p:nvPr/>
        </p:nvCxnSpPr>
        <p:spPr>
          <a:xfrm flipH="1" rot="-5400000">
            <a:off x="3072006" y="2954425"/>
            <a:ext cx="779100" cy="2041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/>
        </p:nvSpPr>
        <p:spPr>
          <a:xfrm>
            <a:off x="318100" y="2509425"/>
            <a:ext cx="5554200" cy="791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calc_teams_open_to(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”2020-01-01”,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to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”2021-12-31”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primary_teams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c(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”tm1”, ”tm2”</a:t>
            </a:r>
            <a:r>
              <a:rPr lang="en-GB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secondary_team_status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”seen”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318100" y="398850"/>
            <a:ext cx="5554200" cy="567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calc_admission_length(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client_id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”123”,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</a:t>
            </a:r>
            <a:r>
              <a:rPr lang="en-GB" sz="11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max_gap_days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1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4515829" y="1396799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988" y="2568211"/>
            <a:ext cx="219200" cy="1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988" y="440442"/>
            <a:ext cx="219200" cy="1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/>
          <p:nvPr/>
        </p:nvSpPr>
        <p:spPr>
          <a:xfrm>
            <a:off x="318113" y="1103300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get_external_spell(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318113" y="1542749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tidy_external_spell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258" name="Google Shape;258;p21"/>
          <p:cNvCxnSpPr>
            <a:stCxn id="256" idx="2"/>
            <a:endCxn id="257" idx="0"/>
          </p:cNvCxnSpPr>
          <p:nvPr/>
        </p:nvCxnSpPr>
        <p:spPr>
          <a:xfrm>
            <a:off x="1674563" y="1397000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21"/>
          <p:cNvSpPr/>
          <p:nvPr/>
        </p:nvSpPr>
        <p:spPr>
          <a:xfrm>
            <a:off x="3159388" y="1103308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get_internal_spell(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3159388" y="1542757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tidy_internal_spell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261" name="Google Shape;261;p21"/>
          <p:cNvCxnSpPr/>
          <p:nvPr/>
        </p:nvCxnSpPr>
        <p:spPr>
          <a:xfrm>
            <a:off x="4515842" y="3741755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1"/>
          <p:cNvSpPr/>
          <p:nvPr/>
        </p:nvSpPr>
        <p:spPr>
          <a:xfrm>
            <a:off x="318100" y="3448205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get_referrals(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318100" y="388765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tidy_referrals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264" name="Google Shape;264;p21"/>
          <p:cNvCxnSpPr>
            <a:stCxn id="262" idx="2"/>
            <a:endCxn id="263" idx="0"/>
          </p:cNvCxnSpPr>
          <p:nvPr/>
        </p:nvCxnSpPr>
        <p:spPr>
          <a:xfrm>
            <a:off x="1674550" y="3741905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1"/>
          <p:cNvSpPr/>
          <p:nvPr/>
        </p:nvSpPr>
        <p:spPr>
          <a:xfrm>
            <a:off x="3159375" y="344821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get_referrals(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from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“2020-01-01”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3159375" y="3887662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tidy_referrals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pivot_longer 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267" name="Google Shape;267;p21"/>
          <p:cNvCxnSpPr/>
          <p:nvPr/>
        </p:nvCxnSpPr>
        <p:spPr>
          <a:xfrm>
            <a:off x="4515842" y="4198955"/>
            <a:ext cx="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1"/>
          <p:cNvSpPr/>
          <p:nvPr/>
        </p:nvSpPr>
        <p:spPr>
          <a:xfrm>
            <a:off x="318100" y="4344854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filter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tm_code ==</a:t>
            </a: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primary_teams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269" name="Google Shape;269;p21"/>
          <p:cNvCxnSpPr>
            <a:endCxn id="268" idx="0"/>
          </p:cNvCxnSpPr>
          <p:nvPr/>
        </p:nvCxnSpPr>
        <p:spPr>
          <a:xfrm>
            <a:off x="1674550" y="4199054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1"/>
          <p:cNvSpPr/>
          <p:nvPr/>
        </p:nvSpPr>
        <p:spPr>
          <a:xfrm>
            <a:off x="3159375" y="4344862"/>
            <a:ext cx="2712900" cy="29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filter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tm_code !=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primary_teams</a:t>
            </a:r>
            <a:r>
              <a:rPr lang="en-GB" sz="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00">
              <a:solidFill>
                <a:srgbClr val="666666"/>
              </a:solidFill>
            </a:endParaRPr>
          </a:p>
        </p:txBody>
      </p:sp>
      <p:pic>
        <p:nvPicPr>
          <p:cNvPr id="271" name="Google Shape;271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112833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157125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112833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157125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347148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39144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3471487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39144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20599" y="4371600"/>
            <a:ext cx="123100" cy="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624" y="4371600"/>
            <a:ext cx="123100" cy="1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1"/>
          <p:cNvSpPr txBox="1"/>
          <p:nvPr/>
        </p:nvSpPr>
        <p:spPr>
          <a:xfrm>
            <a:off x="6056325" y="303600"/>
            <a:ext cx="27828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the </a:t>
            </a:r>
            <a:endParaRPr sz="1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‘total admission length’ (internal and external) of a patient?</a:t>
            </a:r>
            <a:endParaRPr sz="1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6103950" y="2423700"/>
            <a:ext cx="27828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Which other teams are patients ‘open to’ while they are seen by one or more teams of interest?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3" name="Google Shape;283;p21"/>
          <p:cNvCxnSpPr>
            <a:stCxn id="257" idx="2"/>
            <a:endCxn id="260" idx="2"/>
          </p:cNvCxnSpPr>
          <p:nvPr/>
        </p:nvCxnSpPr>
        <p:spPr>
          <a:xfrm flipH="1" rot="-5400000">
            <a:off x="3094913" y="416099"/>
            <a:ext cx="600" cy="2841300"/>
          </a:xfrm>
          <a:prstGeom prst="curvedConnector3">
            <a:avLst>
              <a:gd fmla="val 5226689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4" name="Google Shape;284;p21"/>
          <p:cNvSpPr/>
          <p:nvPr/>
        </p:nvSpPr>
        <p:spPr>
          <a:xfrm>
            <a:off x="2831500" y="2037942"/>
            <a:ext cx="527400" cy="20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...</a:t>
            </a:r>
            <a:endParaRPr sz="800">
              <a:solidFill>
                <a:srgbClr val="666666"/>
              </a:solidFill>
            </a:endParaRPr>
          </a:p>
        </p:txBody>
      </p:sp>
      <p:cxnSp>
        <p:nvCxnSpPr>
          <p:cNvPr id="285" name="Google Shape;285;p21"/>
          <p:cNvCxnSpPr>
            <a:stCxn id="268" idx="2"/>
            <a:endCxn id="270" idx="2"/>
          </p:cNvCxnSpPr>
          <p:nvPr/>
        </p:nvCxnSpPr>
        <p:spPr>
          <a:xfrm flipH="1" rot="-5400000">
            <a:off x="3094900" y="3218204"/>
            <a:ext cx="600" cy="2841300"/>
          </a:xfrm>
          <a:prstGeom prst="curvedConnector3">
            <a:avLst>
              <a:gd fmla="val 60345146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6" name="Google Shape;286;p21"/>
          <p:cNvSpPr/>
          <p:nvPr/>
        </p:nvSpPr>
        <p:spPr>
          <a:xfrm>
            <a:off x="2831500" y="4866867"/>
            <a:ext cx="527400" cy="20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...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-5225" y="2338500"/>
            <a:ext cx="9144000" cy="2805000"/>
          </a:xfrm>
          <a:prstGeom prst="rect">
            <a:avLst/>
          </a:prstGeom>
          <a:solidFill>
            <a:srgbClr val="FFFFFF">
              <a:alpha val="787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